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mp4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notesMasterIdLst>
    <p:notesMasterId r:id="rId36"/>
  </p:notesMasterIdLst>
  <p:handoutMasterIdLst>
    <p:handoutMasterId r:id="rId37"/>
  </p:handoutMasterIdLst>
  <p:sldIdLst>
    <p:sldId id="543" r:id="rId2"/>
    <p:sldId id="567" r:id="rId3"/>
    <p:sldId id="568" r:id="rId4"/>
    <p:sldId id="569" r:id="rId5"/>
    <p:sldId id="570" r:id="rId6"/>
    <p:sldId id="571" r:id="rId7"/>
    <p:sldId id="572" r:id="rId8"/>
    <p:sldId id="573" r:id="rId9"/>
    <p:sldId id="513" r:id="rId10"/>
    <p:sldId id="514" r:id="rId11"/>
    <p:sldId id="500" r:id="rId12"/>
    <p:sldId id="501" r:id="rId13"/>
    <p:sldId id="502" r:id="rId14"/>
    <p:sldId id="503" r:id="rId15"/>
    <p:sldId id="504" r:id="rId16"/>
    <p:sldId id="505" r:id="rId17"/>
    <p:sldId id="507" r:id="rId18"/>
    <p:sldId id="506" r:id="rId19"/>
    <p:sldId id="257" r:id="rId20"/>
    <p:sldId id="508" r:id="rId21"/>
    <p:sldId id="509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74" r:id="rId33"/>
    <p:sldId id="528" r:id="rId34"/>
    <p:sldId id="529" r:id="rId35"/>
  </p:sldIdLst>
  <p:sldSz cx="12192000" cy="6858000"/>
  <p:notesSz cx="7315200" cy="96012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6B"/>
    <a:srgbClr val="33CC33"/>
    <a:srgbClr val="3333F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64" d="100"/>
          <a:sy n="64" d="100"/>
        </p:scale>
        <p:origin x="87" y="5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intermediate step in</a:t>
            </a:r>
            <a:r>
              <a:rPr lang="en-US" baseline="0" dirty="0"/>
              <a:t> derivation!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explain</a:t>
            </a:r>
            <a:r>
              <a:rPr lang="en-US" baseline="0" dirty="0"/>
              <a:t> </a:t>
            </a:r>
            <a:r>
              <a:rPr lang="en-US" baseline="0" dirty="0" err="1"/>
              <a:t>propto</a:t>
            </a:r>
            <a:r>
              <a:rPr lang="en-US" baseline="0" dirty="0"/>
              <a:t> and it’s </a:t>
            </a:r>
            <a:r>
              <a:rPr lang="en-US" baseline="0" dirty="0" err="1"/>
              <a:t>X_t</a:t>
            </a:r>
            <a:r>
              <a:rPr lang="en-US" baseline="0" dirty="0"/>
              <a:t>, not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70281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1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8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9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1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3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7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3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92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4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75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784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748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70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966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4.png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0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6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14.xml"/><Relationship Id="rId10" Type="http://schemas.openxmlformats.org/officeDocument/2006/relationships/image" Target="../media/image39.png"/><Relationship Id="rId4" Type="http://schemas.openxmlformats.org/officeDocument/2006/relationships/tags" Target="../tags/tag13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Filtering</a:t>
            </a:r>
          </a:p>
          <a:p>
            <a:pPr eaLnBrk="1" hangingPunct="1"/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Palatino"/>
              <a:cs typeface="Palatino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3"/>
            <a:ext cx="12192000" cy="30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>
                <a:latin typeface="Palatino"/>
                <a:cs typeface="Palatino"/>
              </a:rPr>
              <a:t>[These slides were created by Dan Klein, Pieter </a:t>
            </a:r>
            <a:r>
              <a:rPr lang="en-US" sz="1500" dirty="0" err="1">
                <a:latin typeface="Palatino"/>
                <a:cs typeface="Palatino"/>
              </a:rPr>
              <a:t>Abbeel</a:t>
            </a:r>
            <a:r>
              <a:rPr lang="en-US" sz="1500" dirty="0">
                <a:latin typeface="Palatino"/>
                <a:cs typeface="Palatino"/>
              </a:rPr>
              <a:t>, and Anca. http://</a:t>
            </a:r>
            <a:r>
              <a:rPr lang="en-US" sz="1500" dirty="0" err="1">
                <a:latin typeface="Palatino"/>
                <a:cs typeface="Palatino"/>
              </a:rPr>
              <a:t>ai.berkeley.edu</a:t>
            </a:r>
            <a:r>
              <a:rPr lang="en-US" sz="1500" dirty="0">
                <a:latin typeface="Palatino"/>
                <a:cs typeface="Palatino"/>
              </a:rPr>
              <a:t>.]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7401"/>
            <a:ext cx="4177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Two Steps: Passage of Time + Observation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8458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7848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7" name="AutoShape 5"/>
          <p:cNvCxnSpPr>
            <a:cxnSpLocks noChangeShapeType="1"/>
            <a:stCxn id="6" idx="4"/>
            <a:endCxn id="22" idx="0"/>
          </p:cNvCxnSpPr>
          <p:nvPr/>
        </p:nvCxnSpPr>
        <p:spPr bwMode="auto">
          <a:xfrm>
            <a:off x="8115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958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9" name="AutoShape 7"/>
          <p:cNvCxnSpPr>
            <a:cxnSpLocks noChangeShapeType="1"/>
            <a:stCxn id="8" idx="4"/>
            <a:endCxn id="19" idx="0"/>
          </p:cNvCxnSpPr>
          <p:nvPr/>
        </p:nvCxnSpPr>
        <p:spPr bwMode="auto">
          <a:xfrm>
            <a:off x="47625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5814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1" name="AutoShape 9"/>
          <p:cNvCxnSpPr>
            <a:cxnSpLocks noChangeShapeType="1"/>
            <a:stCxn id="12" idx="6"/>
            <a:endCxn id="8" idx="2"/>
          </p:cNvCxnSpPr>
          <p:nvPr/>
        </p:nvCxnSpPr>
        <p:spPr bwMode="auto">
          <a:xfrm>
            <a:off x="41290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3" name="AutoShape 11"/>
          <p:cNvCxnSpPr>
            <a:cxnSpLocks noChangeShapeType="1"/>
            <a:stCxn id="12" idx="4"/>
            <a:endCxn id="10" idx="0"/>
          </p:cNvCxnSpPr>
          <p:nvPr/>
        </p:nvCxnSpPr>
        <p:spPr bwMode="auto">
          <a:xfrm>
            <a:off x="38481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410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13"/>
          <p:cNvCxnSpPr>
            <a:cxnSpLocks noChangeShapeType="1"/>
            <a:stCxn id="14" idx="6"/>
            <a:endCxn id="17" idx="2"/>
          </p:cNvCxnSpPr>
          <p:nvPr/>
        </p:nvCxnSpPr>
        <p:spPr bwMode="auto">
          <a:xfrm>
            <a:off x="59578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AutoShape 14"/>
          <p:cNvCxnSpPr>
            <a:cxnSpLocks noChangeShapeType="1"/>
            <a:stCxn id="8" idx="6"/>
            <a:endCxn id="14" idx="2"/>
          </p:cNvCxnSpPr>
          <p:nvPr/>
        </p:nvCxnSpPr>
        <p:spPr bwMode="auto">
          <a:xfrm>
            <a:off x="50434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324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X</a:t>
            </a:r>
            <a:r>
              <a:rPr lang="en-US" sz="24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4495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5410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324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848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23" name="AutoShape 21"/>
          <p:cNvCxnSpPr>
            <a:cxnSpLocks noChangeShapeType="1"/>
            <a:stCxn id="14" idx="4"/>
            <a:endCxn id="20" idx="0"/>
          </p:cNvCxnSpPr>
          <p:nvPr/>
        </p:nvCxnSpPr>
        <p:spPr bwMode="auto">
          <a:xfrm>
            <a:off x="56769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AutoShape 22"/>
          <p:cNvCxnSpPr>
            <a:cxnSpLocks noChangeShapeType="1"/>
            <a:stCxn id="17" idx="4"/>
            <a:endCxn id="21" idx="0"/>
          </p:cNvCxnSpPr>
          <p:nvPr/>
        </p:nvCxnSpPr>
        <p:spPr bwMode="auto">
          <a:xfrm>
            <a:off x="6591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5" name="Picture 2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19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1" b="17809"/>
          <a:stretch/>
        </p:blipFill>
        <p:spPr>
          <a:xfrm>
            <a:off x="6324600" y="2743200"/>
            <a:ext cx="1121759" cy="502077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699" b="13910"/>
          <a:stretch/>
        </p:blipFill>
        <p:spPr>
          <a:xfrm>
            <a:off x="7177628" y="4495801"/>
            <a:ext cx="1171849" cy="3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2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3733800" y="2895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3733800" y="1828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9" name="AutoShape 6"/>
          <p:cNvCxnSpPr>
            <a:cxnSpLocks noChangeShapeType="1"/>
            <a:stCxn id="18" idx="4"/>
            <a:endCxn id="17" idx="0"/>
          </p:cNvCxnSpPr>
          <p:nvPr/>
        </p:nvCxnSpPr>
        <p:spPr bwMode="auto">
          <a:xfrm>
            <a:off x="4000500" y="2376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15097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10668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39"/>
          <p:cNvCxnSpPr>
            <a:cxnSpLocks noChangeShapeType="1"/>
            <a:stCxn id="23" idx="6"/>
            <a:endCxn id="21" idx="2"/>
          </p:cNvCxnSpPr>
          <p:nvPr/>
        </p:nvCxnSpPr>
        <p:spPr bwMode="auto">
          <a:xfrm>
            <a:off x="103012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97536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pic>
        <p:nvPicPr>
          <p:cNvPr id="24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038600"/>
            <a:ext cx="1046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76400"/>
            <a:ext cx="2316609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2209799" cy="202050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8" y="4724400"/>
            <a:ext cx="3876256" cy="914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953000"/>
            <a:ext cx="3321381" cy="72593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095974"/>
            <a:ext cx="4198724" cy="73152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94147"/>
            <a:ext cx="4705870" cy="9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Passage of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Assume we have current belief P(X | evidence to date)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Then, after one time step passes: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Basic idea: beliefs get </a:t>
            </a: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sz="2400" dirty="0">
                <a:latin typeface="Calibri"/>
                <a:cs typeface="Calibri"/>
              </a:rPr>
              <a:t>pushed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sz="2400" dirty="0">
                <a:latin typeface="Calibri"/>
                <a:cs typeface="Calibri"/>
              </a:rPr>
              <a:t> through the transitions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With the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B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notation, we have to be careful about what time step t the belief is about, and what evidence it includes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8991600" y="1585118"/>
            <a:ext cx="1901825" cy="700088"/>
            <a:chOff x="7848600" y="2362200"/>
            <a:chExt cx="758825" cy="279400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8327858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" name="AutoShape 14"/>
            <p:cNvCxnSpPr>
              <a:cxnSpLocks noChangeShapeType="1"/>
              <a:stCxn id="11" idx="6"/>
              <a:endCxn id="9" idx="2"/>
            </p:cNvCxnSpPr>
            <p:nvPr/>
          </p:nvCxnSpPr>
          <p:spPr bwMode="auto">
            <a:xfrm>
              <a:off x="8135656" y="2501900"/>
              <a:ext cx="18471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848600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416300"/>
            <a:ext cx="2870200" cy="68135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1"/>
            <a:ext cx="3962400" cy="650908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5029200"/>
            <a:ext cx="3460750" cy="6607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848600" y="4191000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cs typeface="Calibri"/>
              </a:rPr>
              <a:t>Or compactly: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76800"/>
            <a:ext cx="3657600" cy="610873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3422650"/>
            <a:ext cx="2010032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6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Passage of Time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78239"/>
              </p:ext>
            </p:extLst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18888"/>
              </p:ext>
            </p:extLst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21099"/>
              </p:ext>
            </p:extLst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(Transition model: ghosts usually go clockwise)</a:t>
            </a:r>
          </a:p>
        </p:txBody>
      </p:sp>
    </p:spTree>
    <p:extLst>
      <p:ext uri="{BB962C8B-B14F-4D97-AF65-F5344CB8AC3E}">
        <p14:creationId xmlns:p14="http://schemas.microsoft.com/office/powerpoint/2010/main" val="261325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9069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Assume we have current belief P(X | previous evidence):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Then, after evidence comes in: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Or, compactly: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144000" y="1143000"/>
            <a:ext cx="588962" cy="1766890"/>
            <a:chOff x="8173954" y="2209800"/>
            <a:chExt cx="284246" cy="852487"/>
          </a:xfrm>
        </p:grpSpPr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8173954" y="2778125"/>
              <a:ext cx="284246" cy="284162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8173954" y="2209800"/>
              <a:ext cx="284246" cy="2841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23"/>
            <p:cNvCxnSpPr>
              <a:cxnSpLocks noChangeShapeType="1"/>
              <a:stCxn id="10" idx="4"/>
              <a:endCxn id="9" idx="0"/>
            </p:cNvCxnSpPr>
            <p:nvPr/>
          </p:nvCxnSpPr>
          <p:spPr bwMode="auto">
            <a:xfrm>
              <a:off x="8316077" y="2501574"/>
              <a:ext cx="0" cy="2689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219200"/>
            <a:ext cx="2209799" cy="202050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3625850" cy="36729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2529703" cy="34925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4464050" cy="347726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3733800" cy="39406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4153243" cy="3492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3400"/>
            <a:ext cx="4800600" cy="34965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172200"/>
            <a:ext cx="5029200" cy="350293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772400" y="5410200"/>
            <a:ext cx="4572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69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Observation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59229"/>
              </p:ext>
            </p:extLst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Photo Editor Photo" r:id="rId4" imgW="3802710" imgH="2567619" progId="MSPhotoEd.3">
                  <p:embed/>
                </p:oleObj>
              </mc:Choice>
              <mc:Fallback>
                <p:oleObj name="Photo Editor Photo" r:id="rId4" imgW="3802710" imgH="256761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6554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525780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44196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43600" y="4732338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6705600" y="4343400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229600" y="4740276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4953000" y="5257800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7239000" y="5257800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2667000" y="3962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4953000" y="3962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7239000" y="3962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9220200" y="4343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48000" y="2911475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0.5</a:t>
            </a:r>
          </a:p>
          <a:p>
            <a:r>
              <a:rPr lang="en-US" dirty="0">
                <a:latin typeface="Calibri"/>
                <a:cs typeface="Calibri"/>
              </a:rPr>
              <a:t>B(-r)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1405" y="1844675"/>
            <a:ext cx="122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0.5</a:t>
            </a:r>
          </a:p>
          <a:p>
            <a:r>
              <a:rPr lang="en-US" dirty="0">
                <a:latin typeface="Calibri"/>
                <a:cs typeface="Calibri"/>
              </a:rPr>
              <a:t>B’(-r)  = 0.5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4000" y="2874744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0.818</a:t>
            </a:r>
          </a:p>
          <a:p>
            <a:r>
              <a:rPr lang="en-US" dirty="0">
                <a:latin typeface="Calibri"/>
                <a:cs typeface="Calibri"/>
              </a:rPr>
              <a:t>B(-r)  = 0.182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1205" y="1844675"/>
            <a:ext cx="145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0.627</a:t>
            </a:r>
          </a:p>
          <a:p>
            <a:r>
              <a:rPr lang="en-US" dirty="0">
                <a:latin typeface="Calibri"/>
                <a:cs typeface="Calibri"/>
              </a:rPr>
              <a:t>B’(-r)  = 0.373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43800" y="2911475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0.883</a:t>
            </a:r>
          </a:p>
          <a:p>
            <a:r>
              <a:rPr lang="en-US" dirty="0">
                <a:latin typeface="Calibri"/>
                <a:cs typeface="Calibri"/>
              </a:rPr>
              <a:t>B(-r)  = 0.117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4213140" y="2167841"/>
            <a:ext cx="11282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0"/>
          </p:cNvCxnSpPr>
          <p:nvPr/>
        </p:nvCxnSpPr>
        <p:spPr>
          <a:xfrm flipH="1">
            <a:off x="6033564" y="2530475"/>
            <a:ext cx="6243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05800" y="2530475"/>
            <a:ext cx="1037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6733128" y="2167841"/>
            <a:ext cx="818077" cy="1030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4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Online Belief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Every time step, we start with current P(X | evidence)</a:t>
            </a:r>
          </a:p>
          <a:p>
            <a:r>
              <a:rPr lang="en-US" sz="2400" dirty="0">
                <a:latin typeface="Calibri"/>
                <a:cs typeface="Calibri"/>
              </a:rPr>
              <a:t>We update for time: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We update for evidence: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 forward algorithm does both at once (and </a:t>
            </a:r>
            <a:r>
              <a:rPr lang="en-US" sz="2400" dirty="0" err="1">
                <a:latin typeface="Calibri"/>
                <a:cs typeface="Calibri"/>
              </a:rPr>
              <a:t>doesn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 normalize)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0025"/>
            <a:ext cx="66294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5062"/>
            <a:ext cx="511492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8991600" y="2338607"/>
            <a:ext cx="2133600" cy="785593"/>
            <a:chOff x="4800" y="1056"/>
            <a:chExt cx="912" cy="336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376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9" name="AutoShape 14"/>
            <p:cNvCxnSpPr>
              <a:cxnSpLocks noChangeShapeType="1"/>
              <a:stCxn id="10" idx="6"/>
              <a:endCxn id="8" idx="2"/>
            </p:cNvCxnSpPr>
            <p:nvPr/>
          </p:nvCxnSpPr>
          <p:spPr bwMode="auto">
            <a:xfrm>
              <a:off x="5145" y="1224"/>
              <a:ext cx="2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800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</p:grpSp>
      <p:grpSp>
        <p:nvGrpSpPr>
          <p:cNvPr id="11" name="Group 25"/>
          <p:cNvGrpSpPr>
            <a:grpSpLocks/>
          </p:cNvGrpSpPr>
          <p:nvPr/>
        </p:nvGrpSpPr>
        <p:grpSpPr bwMode="auto">
          <a:xfrm>
            <a:off x="9525000" y="3657600"/>
            <a:ext cx="762000" cy="2285997"/>
            <a:chOff x="5256" y="2199"/>
            <a:chExt cx="336" cy="1008"/>
          </a:xfrm>
        </p:grpSpPr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5256" y="2199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cxnSp>
          <p:nvCxnSpPr>
            <p:cNvPr id="13" name="AutoShape 19"/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424" y="2544"/>
              <a:ext cx="0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24"/>
            <p:cNvSpPr>
              <a:spLocks noChangeArrowheads="1"/>
            </p:cNvSpPr>
            <p:nvPr/>
          </p:nvSpPr>
          <p:spPr bwMode="auto">
            <a:xfrm>
              <a:off x="5256" y="2871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Forward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84582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are given evidence at each time and want to know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can derive the following updates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2165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00475"/>
            <a:ext cx="315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260725"/>
            <a:ext cx="34686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8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4632325"/>
            <a:ext cx="57816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5470525"/>
            <a:ext cx="58404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905000"/>
            <a:ext cx="2822575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AutoShape 11"/>
          <p:cNvSpPr>
            <a:spLocks noChangeArrowheads="1"/>
          </p:cNvSpPr>
          <p:nvPr/>
        </p:nvSpPr>
        <p:spPr bwMode="auto">
          <a:xfrm>
            <a:off x="8305800" y="2819400"/>
            <a:ext cx="3581400" cy="990600"/>
          </a:xfrm>
          <a:prstGeom prst="wedgeRectCallout">
            <a:avLst>
              <a:gd name="adj1" fmla="val -146411"/>
              <a:gd name="adj2" fmla="val 10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latin typeface="Calibri"/>
                <a:cs typeface="Calibri"/>
              </a:rPr>
              <a:t>We can normalize as we go if we want to have P(</a:t>
            </a:r>
            <a:r>
              <a:rPr lang="en-US" dirty="0" err="1">
                <a:latin typeface="Calibri"/>
                <a:cs typeface="Calibri"/>
              </a:rPr>
              <a:t>x|e</a:t>
            </a:r>
            <a:r>
              <a:rPr lang="en-US" dirty="0">
                <a:latin typeface="Calibri"/>
                <a:cs typeface="Calibri"/>
              </a:rPr>
              <a:t>) at each time step, or just once at the end…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7696200" y="6488113"/>
            <a:ext cx="449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Exact Filtering (L15D2)]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3150" y="3352800"/>
            <a:ext cx="1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0635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245459-5640-4B3E-8E06-6ECDFD47F70E}"/>
              </a:ext>
            </a:extLst>
          </p:cNvPr>
          <p:cNvSpPr txBox="1"/>
          <p:nvPr/>
        </p:nvSpPr>
        <p:spPr>
          <a:xfrm>
            <a:off x="194500" y="233024"/>
            <a:ext cx="111230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习题：假设有以下隐式马尔可夫模型。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假设我们已知</a:t>
            </a:r>
            <a:r>
              <a:rPr lang="en-US" altLang="zh-CN" sz="2000" b="1" dirty="0"/>
              <a:t>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</a:t>
            </a:r>
            <a:r>
              <a:rPr lang="zh-CN" altLang="en-US" sz="2000" b="1" dirty="0"/>
              <a:t>，</a:t>
            </a:r>
            <a:endParaRPr lang="en-US" altLang="zh-CN" sz="2000" b="1" dirty="0"/>
          </a:p>
          <a:p>
            <a:pPr marL="457200" indent="-457200">
              <a:buAutoNum type="arabicPeriod"/>
            </a:pPr>
            <a:r>
              <a:rPr lang="zh-CN" altLang="en-US" sz="2000" b="1" dirty="0"/>
              <a:t>用前向算法求</a:t>
            </a:r>
            <a:r>
              <a:rPr lang="en-US" altLang="zh-CN" sz="2000" b="1" dirty="0"/>
              <a:t>P(X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| 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=A, 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=B).</a:t>
            </a:r>
          </a:p>
          <a:p>
            <a:pPr marL="457200" indent="-457200">
              <a:buAutoNum type="arabicPeriod"/>
            </a:pPr>
            <a:r>
              <a:rPr lang="zh-CN" altLang="en-US" sz="2000" b="1" dirty="0"/>
              <a:t>用粒子滤波求</a:t>
            </a:r>
            <a:r>
              <a:rPr lang="en-US" altLang="zh-CN" sz="2000" b="1" dirty="0"/>
              <a:t>P(X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| 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=A, 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=B). </a:t>
            </a:r>
            <a:r>
              <a:rPr lang="zh-CN" altLang="en-US" sz="2000" b="1" dirty="0"/>
              <a:t>假设初始有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个粒子</a:t>
            </a:r>
            <a:r>
              <a:rPr lang="en-US" altLang="zh-CN" sz="2000" b="1" dirty="0"/>
              <a:t>P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P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=1</a:t>
            </a:r>
            <a:r>
              <a:rPr lang="zh-CN" altLang="en-US" sz="2000" b="1" dirty="0"/>
              <a:t>，产生的随机数如下：</a:t>
            </a:r>
            <a:endParaRPr lang="en-US" altLang="zh-CN" sz="2000" b="1" dirty="0"/>
          </a:p>
          <a:p>
            <a:r>
              <a:rPr lang="en-US" altLang="zh-CN" sz="2000" b="1" dirty="0"/>
              <a:t>        { 0.22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0.05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0.33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0.20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0.84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0.54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0.79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0.66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0.14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0.96}</a:t>
            </a:r>
          </a:p>
          <a:p>
            <a:endParaRPr lang="en-US" altLang="zh-CN" sz="20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EDE119-DC85-43D3-B239-50E82DA94099}"/>
              </a:ext>
            </a:extLst>
          </p:cNvPr>
          <p:cNvGrpSpPr/>
          <p:nvPr/>
        </p:nvGrpSpPr>
        <p:grpSpPr>
          <a:xfrm>
            <a:off x="793362" y="1046066"/>
            <a:ext cx="2222394" cy="1926772"/>
            <a:chOff x="1660692" y="986246"/>
            <a:chExt cx="2222394" cy="192677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0CCB9C7-0337-48F0-B26C-8012194C8175}"/>
                </a:ext>
              </a:extLst>
            </p:cNvPr>
            <p:cNvSpPr/>
            <p:nvPr/>
          </p:nvSpPr>
          <p:spPr>
            <a:xfrm>
              <a:off x="1660692" y="986246"/>
              <a:ext cx="705395" cy="6531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X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1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DC961BA-9CAF-46AA-A70C-D61E4ECF0219}"/>
                </a:ext>
              </a:extLst>
            </p:cNvPr>
            <p:cNvSpPr/>
            <p:nvPr/>
          </p:nvSpPr>
          <p:spPr>
            <a:xfrm>
              <a:off x="3177691" y="986246"/>
              <a:ext cx="705395" cy="6531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X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2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EA8E70C-E2AD-43EE-9D18-2A14576FD134}"/>
                </a:ext>
              </a:extLst>
            </p:cNvPr>
            <p:cNvSpPr/>
            <p:nvPr/>
          </p:nvSpPr>
          <p:spPr>
            <a:xfrm>
              <a:off x="1660692" y="2259875"/>
              <a:ext cx="705395" cy="6531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O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1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F7B322-274E-441F-A6A4-338C4A629656}"/>
                </a:ext>
              </a:extLst>
            </p:cNvPr>
            <p:cNvSpPr/>
            <p:nvPr/>
          </p:nvSpPr>
          <p:spPr>
            <a:xfrm>
              <a:off x="3177691" y="2259875"/>
              <a:ext cx="705395" cy="6531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O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2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E3253D30-AEC4-4E0A-9E14-B6729D18D6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366087" y="1312817"/>
              <a:ext cx="81160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E4A5215-6DC3-44CD-A8B1-4D80B1ED3D32}"/>
                </a:ext>
              </a:extLst>
            </p:cNvPr>
            <p:cNvCxnSpPr>
              <a:cxnSpLocks/>
              <a:stCxn id="2" idx="4"/>
              <a:endCxn id="6" idx="0"/>
            </p:cNvCxnSpPr>
            <p:nvPr/>
          </p:nvCxnSpPr>
          <p:spPr>
            <a:xfrm>
              <a:off x="2013390" y="1639389"/>
              <a:ext cx="0" cy="620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B31B0B-DEDF-4CFD-B9FE-DC8E2B8C5877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3530389" y="1639389"/>
              <a:ext cx="0" cy="620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357FDB0-8BCA-42C8-BA04-ACEAB8DA5CC2}"/>
              </a:ext>
            </a:extLst>
          </p:cNvPr>
          <p:cNvGraphicFramePr>
            <a:graphicFrameLocks noGrp="1"/>
          </p:cNvGraphicFramePr>
          <p:nvPr/>
        </p:nvGraphicFramePr>
        <p:xfrm>
          <a:off x="3299540" y="1453192"/>
          <a:ext cx="1824434" cy="114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912217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47B5744D-B16A-4AEA-8FFB-52DD367A4C37}"/>
              </a:ext>
            </a:extLst>
          </p:cNvPr>
          <p:cNvGraphicFramePr>
            <a:graphicFrameLocks noGrp="1"/>
          </p:cNvGraphicFramePr>
          <p:nvPr/>
        </p:nvGraphicFramePr>
        <p:xfrm>
          <a:off x="5375293" y="1118638"/>
          <a:ext cx="3021020" cy="1905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0662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619380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  <a:gridCol w="1710978">
                  <a:extLst>
                    <a:ext uri="{9D8B030D-6E8A-4147-A177-3AD203B41FA5}">
                      <a16:colId xmlns:a16="http://schemas.microsoft.com/office/drawing/2014/main" val="251499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|X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0.6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E35F182-FDCD-49DA-862D-27AFA8EF2314}"/>
              </a:ext>
            </a:extLst>
          </p:cNvPr>
          <p:cNvGraphicFramePr>
            <a:graphicFrameLocks noGrp="1"/>
          </p:cNvGraphicFramePr>
          <p:nvPr/>
        </p:nvGraphicFramePr>
        <p:xfrm>
          <a:off x="8659168" y="1118638"/>
          <a:ext cx="3021020" cy="1905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0662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619380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  <a:gridCol w="1710978">
                  <a:extLst>
                    <a:ext uri="{9D8B030D-6E8A-4147-A177-3AD203B41FA5}">
                      <a16:colId xmlns:a16="http://schemas.microsoft.com/office/drawing/2014/main" val="251499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|X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77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is the task of tracking the distribution </a:t>
            </a:r>
            <a:r>
              <a:rPr lang="en-US" sz="2400" dirty="0" err="1">
                <a:ea typeface="ＭＳ Ｐゴシック" pitchFamily="34" charset="-128"/>
              </a:rPr>
              <a:t>B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(X) = </a:t>
            </a:r>
            <a:r>
              <a:rPr lang="en-US" sz="2400" dirty="0" err="1">
                <a:ea typeface="ＭＳ Ｐゴシック" pitchFamily="34" charset="-128"/>
              </a:rPr>
              <a:t>P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 | e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…, e</a:t>
            </a:r>
            <a:r>
              <a:rPr lang="en-US" sz="2400" baseline="-25000" dirty="0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) (the belief state) 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B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(X) 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As time passes, or we get observations, we update B(X)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</a:t>
            </a:r>
            <a:r>
              <a:rPr lang="en-US" sz="2400" dirty="0" err="1">
                <a:ea typeface="ＭＳ Ｐゴシック" pitchFamily="34" charset="-128"/>
              </a:rPr>
              <a:t>Kalman</a:t>
            </a:r>
            <a:r>
              <a:rPr lang="en-US" sz="2400" dirty="0">
                <a:ea typeface="ＭＳ Ｐゴシック" pitchFamily="34" charset="-128"/>
              </a:rPr>
              <a:t> filter was invented in the 60’</a:t>
            </a:r>
            <a:r>
              <a:rPr lang="en-US" altLang="ja-JP" sz="2400" dirty="0">
                <a:ea typeface="ＭＳ Ｐゴシック" pitchFamily="34" charset="-128"/>
              </a:rPr>
              <a:t>s and first implemented as a method of trajectory estimation for the Apollo program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80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261413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– Sonar (with beliefs)</a:t>
            </a:r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9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Filtering: approximate solution</a:t>
            </a:r>
          </a:p>
          <a:p>
            <a:pPr marL="2171700" lvl="4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Sometimes |X| is too big to use exact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|X| may be too big to even store B(X)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E.g. X is continuous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sz="11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Solution: approximate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Track samples of X, not all values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Samples are called 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In memory: list of particles, not states</a:t>
            </a:r>
          </a:p>
          <a:p>
            <a:pPr marL="1143000" lvl="2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18595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76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52293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This is like prior sampling – samples’</a:t>
            </a:r>
            <a:r>
              <a:rPr lang="en-US" altLang="ja-JP" sz="2000" dirty="0">
                <a:latin typeface="Calibri"/>
                <a:cs typeface="Calibri"/>
              </a:rPr>
              <a:t> frequencies reflect the transition probabilities</a:t>
            </a: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56815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Slightly trickier: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Don’</a:t>
            </a:r>
            <a:r>
              <a:rPr lang="en-US" altLang="ja-JP" sz="2000" dirty="0">
                <a:latin typeface="Calibri"/>
                <a:cs typeface="Calibri"/>
              </a:rPr>
              <a:t>t sample observation, fix 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Similar to likelihood weighting, </a:t>
            </a:r>
            <a:r>
              <a:rPr lang="en-US" sz="2000" dirty="0" err="1">
                <a:latin typeface="Calibri"/>
                <a:cs typeface="Calibri"/>
              </a:rPr>
              <a:t>downweight</a:t>
            </a:r>
            <a:r>
              <a:rPr lang="en-US" sz="2000" dirty="0">
                <a:latin typeface="Calibri"/>
                <a:cs typeface="Calibri"/>
              </a:rPr>
              <a:t> samples based on the evidence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As before, the probabilities don’</a:t>
            </a:r>
            <a:r>
              <a:rPr lang="en-US" altLang="ja-JP" sz="2000" dirty="0">
                <a:latin typeface="Calibri"/>
                <a:cs typeface="Calibri"/>
              </a:rPr>
              <a:t>t sum to one, since all have been </a:t>
            </a:r>
            <a:r>
              <a:rPr lang="en-US" altLang="ja-JP" sz="2000" dirty="0" err="1">
                <a:latin typeface="Calibri"/>
                <a:cs typeface="Calibri"/>
              </a:rPr>
              <a:t>downweighted</a:t>
            </a:r>
            <a:r>
              <a:rPr lang="en-US" altLang="ja-JP" sz="2000" dirty="0">
                <a:latin typeface="Calibri"/>
                <a:cs typeface="Calibri"/>
              </a:rPr>
              <a:t> (in fact they now sum to (N times) an approximation of P(e))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57706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629400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This is equivalent to renormalizing the distribution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0074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    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53200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</p:spTree>
    <p:extLst>
      <p:ext uri="{BB962C8B-B14F-4D97-AF65-F5344CB8AC3E}">
        <p14:creationId xmlns:p14="http://schemas.microsoft.com/office/powerpoint/2010/main" val="25027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Moderate Number of Particles</a:t>
            </a:r>
          </a:p>
        </p:txBody>
      </p:sp>
      <p:pic>
        <p:nvPicPr>
          <p:cNvPr id="5" name="Ghostbusters -- Circular Dynamics -- Particle Filter -- Moderat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3100" y="1142999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can read in which directions there is a wall,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Motion model: may not execute action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One Particle</a:t>
            </a:r>
          </a:p>
        </p:txBody>
      </p:sp>
      <p:pic>
        <p:nvPicPr>
          <p:cNvPr id="3" name="Ghostbusters -- Circular Dynamics -- Particle Filter -- One Partic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1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Huge Number of Particles</a:t>
            </a:r>
          </a:p>
        </p:txBody>
      </p:sp>
      <p:pic>
        <p:nvPicPr>
          <p:cNvPr id="3" name="Ghostbusters -- Circular Dynamics -- Particle Filter -- Hug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94" y="1163042"/>
            <a:ext cx="8380413" cy="52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245459-5640-4B3E-8E06-6ECDFD47F70E}"/>
              </a:ext>
            </a:extLst>
          </p:cNvPr>
          <p:cNvSpPr txBox="1"/>
          <p:nvPr/>
        </p:nvSpPr>
        <p:spPr>
          <a:xfrm>
            <a:off x="194500" y="233024"/>
            <a:ext cx="111230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习题：假设有以下隐式马尔可夫模型。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假设我们已知</a:t>
            </a:r>
            <a:r>
              <a:rPr lang="en-US" altLang="zh-CN" sz="2000" b="1" dirty="0"/>
              <a:t>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</a:t>
            </a:r>
            <a:r>
              <a:rPr lang="zh-CN" altLang="en-US" sz="2000" b="1" dirty="0"/>
              <a:t>，</a:t>
            </a:r>
            <a:endParaRPr lang="en-US" altLang="zh-CN" sz="2000" b="1" dirty="0"/>
          </a:p>
          <a:p>
            <a:pPr marL="457200" indent="-457200">
              <a:buAutoNum type="arabicPeriod"/>
            </a:pPr>
            <a:r>
              <a:rPr lang="zh-CN" altLang="en-US" sz="2000" b="1" dirty="0"/>
              <a:t>用前向算法求</a:t>
            </a:r>
            <a:r>
              <a:rPr lang="en-US" altLang="zh-CN" sz="2000" b="1" dirty="0"/>
              <a:t>P(X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| 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=A, 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=B).</a:t>
            </a:r>
          </a:p>
          <a:p>
            <a:pPr marL="457200" indent="-457200">
              <a:buAutoNum type="arabicPeriod"/>
            </a:pPr>
            <a:r>
              <a:rPr lang="zh-CN" altLang="en-US" sz="2000" b="1" dirty="0"/>
              <a:t>用粒子滤波求</a:t>
            </a:r>
            <a:r>
              <a:rPr lang="en-US" altLang="zh-CN" sz="2000" b="1" dirty="0"/>
              <a:t>P(X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| O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=A, 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=B). </a:t>
            </a:r>
            <a:r>
              <a:rPr lang="zh-CN" altLang="en-US" sz="2000" b="1" dirty="0"/>
              <a:t>假设初始有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个粒子</a:t>
            </a:r>
            <a:r>
              <a:rPr lang="en-US" altLang="zh-CN" sz="2000" b="1" dirty="0"/>
              <a:t>P</a:t>
            </a:r>
            <a:r>
              <a:rPr lang="en-US" altLang="zh-CN" sz="2000" b="1" baseline="-25000" dirty="0"/>
              <a:t>1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P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=1</a:t>
            </a:r>
            <a:r>
              <a:rPr lang="zh-CN" altLang="en-US" sz="2000" b="1" dirty="0"/>
              <a:t>，产生的随机数如下：</a:t>
            </a:r>
            <a:endParaRPr lang="en-US" altLang="zh-CN" sz="2000" b="1" dirty="0"/>
          </a:p>
          <a:p>
            <a:r>
              <a:rPr lang="en-US" altLang="zh-CN" sz="2000" b="1" dirty="0"/>
              <a:t>        { 0.22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0.05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0.33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0.20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0.84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0.54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0.79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0.66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0.14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0.96}</a:t>
            </a:r>
          </a:p>
          <a:p>
            <a:endParaRPr lang="en-US" altLang="zh-CN" sz="20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EDE119-DC85-43D3-B239-50E82DA94099}"/>
              </a:ext>
            </a:extLst>
          </p:cNvPr>
          <p:cNvGrpSpPr/>
          <p:nvPr/>
        </p:nvGrpSpPr>
        <p:grpSpPr>
          <a:xfrm>
            <a:off x="793362" y="1046066"/>
            <a:ext cx="2222394" cy="1926772"/>
            <a:chOff x="1660692" y="986246"/>
            <a:chExt cx="2222394" cy="192677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0CCB9C7-0337-48F0-B26C-8012194C8175}"/>
                </a:ext>
              </a:extLst>
            </p:cNvPr>
            <p:cNvSpPr/>
            <p:nvPr/>
          </p:nvSpPr>
          <p:spPr>
            <a:xfrm>
              <a:off x="1660692" y="986246"/>
              <a:ext cx="705395" cy="6531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X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1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DC961BA-9CAF-46AA-A70C-D61E4ECF0219}"/>
                </a:ext>
              </a:extLst>
            </p:cNvPr>
            <p:cNvSpPr/>
            <p:nvPr/>
          </p:nvSpPr>
          <p:spPr>
            <a:xfrm>
              <a:off x="3177691" y="986246"/>
              <a:ext cx="705395" cy="6531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X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2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EA8E70C-E2AD-43EE-9D18-2A14576FD134}"/>
                </a:ext>
              </a:extLst>
            </p:cNvPr>
            <p:cNvSpPr/>
            <p:nvPr/>
          </p:nvSpPr>
          <p:spPr>
            <a:xfrm>
              <a:off x="1660692" y="2259875"/>
              <a:ext cx="705395" cy="6531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O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1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F7B322-274E-441F-A6A4-338C4A629656}"/>
                </a:ext>
              </a:extLst>
            </p:cNvPr>
            <p:cNvSpPr/>
            <p:nvPr/>
          </p:nvSpPr>
          <p:spPr>
            <a:xfrm>
              <a:off x="3177691" y="2259875"/>
              <a:ext cx="705395" cy="6531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O</a:t>
              </a:r>
              <a:r>
                <a:rPr lang="en-US" altLang="zh-CN" b="1" baseline="-25000" dirty="0">
                  <a:solidFill>
                    <a:schemeClr val="tx1"/>
                  </a:solidFill>
                </a:rPr>
                <a:t>2</a:t>
              </a:r>
              <a:endParaRPr lang="zh-CN" altLang="en-US" sz="12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E3253D30-AEC4-4E0A-9E14-B6729D18D6A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366087" y="1312817"/>
              <a:ext cx="81160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E4A5215-6DC3-44CD-A8B1-4D80B1ED3D32}"/>
                </a:ext>
              </a:extLst>
            </p:cNvPr>
            <p:cNvCxnSpPr>
              <a:cxnSpLocks/>
              <a:stCxn id="2" idx="4"/>
              <a:endCxn id="6" idx="0"/>
            </p:cNvCxnSpPr>
            <p:nvPr/>
          </p:nvCxnSpPr>
          <p:spPr>
            <a:xfrm>
              <a:off x="2013390" y="1639389"/>
              <a:ext cx="0" cy="620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B31B0B-DEDF-4CFD-B9FE-DC8E2B8C5877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3530389" y="1639389"/>
              <a:ext cx="0" cy="6204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357FDB0-8BCA-42C8-BA04-ACEAB8DA5CC2}"/>
              </a:ext>
            </a:extLst>
          </p:cNvPr>
          <p:cNvGraphicFramePr>
            <a:graphicFrameLocks noGrp="1"/>
          </p:cNvGraphicFramePr>
          <p:nvPr/>
        </p:nvGraphicFramePr>
        <p:xfrm>
          <a:off x="3299540" y="1453192"/>
          <a:ext cx="1824434" cy="114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912217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47B5744D-B16A-4AEA-8FFB-52DD367A4C37}"/>
              </a:ext>
            </a:extLst>
          </p:cNvPr>
          <p:cNvGraphicFramePr>
            <a:graphicFrameLocks noGrp="1"/>
          </p:cNvGraphicFramePr>
          <p:nvPr/>
        </p:nvGraphicFramePr>
        <p:xfrm>
          <a:off x="5375293" y="1118638"/>
          <a:ext cx="3021020" cy="1905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0662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619380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  <a:gridCol w="1710978">
                  <a:extLst>
                    <a:ext uri="{9D8B030D-6E8A-4147-A177-3AD203B41FA5}">
                      <a16:colId xmlns:a16="http://schemas.microsoft.com/office/drawing/2014/main" val="251499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|X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</a:rPr>
                        <a:t>t+1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0.6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E35F182-FDCD-49DA-862D-27AFA8EF2314}"/>
              </a:ext>
            </a:extLst>
          </p:cNvPr>
          <p:cNvGraphicFramePr>
            <a:graphicFrameLocks noGrp="1"/>
          </p:cNvGraphicFramePr>
          <p:nvPr/>
        </p:nvGraphicFramePr>
        <p:xfrm>
          <a:off x="8659168" y="1118638"/>
          <a:ext cx="3021020" cy="1905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90662">
                  <a:extLst>
                    <a:ext uri="{9D8B030D-6E8A-4147-A177-3AD203B41FA5}">
                      <a16:colId xmlns:a16="http://schemas.microsoft.com/office/drawing/2014/main" val="4134527328"/>
                    </a:ext>
                  </a:extLst>
                </a:gridCol>
                <a:gridCol w="619380">
                  <a:extLst>
                    <a:ext uri="{9D8B030D-6E8A-4147-A177-3AD203B41FA5}">
                      <a16:colId xmlns:a16="http://schemas.microsoft.com/office/drawing/2014/main" val="2961297712"/>
                    </a:ext>
                  </a:extLst>
                </a:gridCol>
                <a:gridCol w="1710978">
                  <a:extLst>
                    <a:ext uri="{9D8B030D-6E8A-4147-A177-3AD203B41FA5}">
                      <a16:colId xmlns:a16="http://schemas.microsoft.com/office/drawing/2014/main" val="2514999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P(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|X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1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7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2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00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222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453119"/>
              </p:ext>
            </p:extLst>
          </p:nvPr>
        </p:nvGraphicFramePr>
        <p:xfrm>
          <a:off x="1676400" y="421706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421706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204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1594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possible to get the reading, but less likely b/c required 1 mistake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5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Inference: Find State Given Evidence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84582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are given evidence at each time and want to know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start with P(X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and derive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B</a:t>
            </a:r>
            <a:r>
              <a:rPr lang="en-US" sz="2400" baseline="-25000" dirty="0" err="1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 terms of B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equivalently, derive B</a:t>
            </a:r>
            <a:r>
              <a:rPr lang="en-US" sz="2000" baseline="-25000" dirty="0">
                <a:latin typeface="Calibri"/>
                <a:ea typeface="ＭＳ Ｐゴシック" pitchFamily="34" charset="-128"/>
                <a:cs typeface="Calibri"/>
              </a:rPr>
              <a:t>t+1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in terms of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B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t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1447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54465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795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sum_{x_{t-1}} P(x_{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0"/>
  <p:tag name="PICTUREFILESIZE" val="119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P(x_t | e_{1:t}) \propto_X \textcolor{BrickRed}{P(x_t, 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231"/>
  <p:tag name="PICTUREFILESIZE" val="196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\sum_{x_{t-1}} \textcolor{BrickRed}{P(x_{t-1}, e_{1:t-1})} P(x_t | x_{t-1}) P(e_t | x_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5"/>
  <p:tag name="PICTUREFILESIZE" val="358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sum_{x_{t-1}} P(x_t | x_{t-1})  \textcolor{BrickRed}{P(x_{t-1}, e_{1:t-1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9"/>
  <p:tag name="PICTUREFILESIZE" val="36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B_t(X) = P(X_t |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2"/>
  <p:tag name="ORIGWIDTH" val="188"/>
  <p:tag name="PICTUREFILESIZE" val="141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BrickRed}{P(e| X) 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85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B_t(X) = P(X_t |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2"/>
  <p:tag name="ORIGWIDTH" val="188"/>
  <p:tag name="PICTUREFILESIZE" val="141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0"/>
  <p:tag name="ORIGWIDTH" val="88"/>
  <p:tag name="PICTUREFILESIZE" val="48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1"/>
  <p:tag name="ORIGWIDTH" val="61"/>
  <p:tag name="PICTUREFILESIZE" val="40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Orange}{P(e| X)} \textcolor{OliveGreen}{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99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OliveGreen}{P(x_{t}|e_{1:t-1})} = \sum_{x_{t-1}}  \textcolor{BrickRed}{P(x_{t-1}|e_{1:t-1})} \cdot P(x_{t}| x_{t-1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43"/>
  <p:tag name="PICTUREFILESIZE" val="402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P(x_{t}|e_{1:t})} \propto_X \textcolor{OliveGreen}{P(x_{t}|e_{1:t-1})}\cdot P(e_{t}| x_{t}) 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3"/>
  <p:tag name="PICTUREFILESIZE" val="28347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87859</TotalTime>
  <Words>2080</Words>
  <Application>Microsoft Office PowerPoint</Application>
  <PresentationFormat>宽屏</PresentationFormat>
  <Paragraphs>518</Paragraphs>
  <Slides>34</Slides>
  <Notes>27</Notes>
  <HiddenSlides>1</HiddenSlides>
  <MMClips>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ＭＳ Ｐゴシック</vt:lpstr>
      <vt:lpstr>Palatino</vt:lpstr>
      <vt:lpstr>Arial</vt:lpstr>
      <vt:lpstr>Calibri</vt:lpstr>
      <vt:lpstr>Courier New</vt:lpstr>
      <vt:lpstr>Wingdings</vt:lpstr>
      <vt:lpstr>188_anca</vt:lpstr>
      <vt:lpstr>Photo Editor Photo</vt:lpstr>
      <vt:lpstr>Videoclip</vt:lpstr>
      <vt:lpstr>Artificial Intelligence 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Inference: Find State Given Evidence</vt:lpstr>
      <vt:lpstr>Two Steps: Passage of Time + Observation</vt:lpstr>
      <vt:lpstr>Inference: Base Cases</vt:lpstr>
      <vt:lpstr>Passage of Time</vt:lpstr>
      <vt:lpstr>Example: Passage of Time</vt:lpstr>
      <vt:lpstr>Observation</vt:lpstr>
      <vt:lpstr>Example: Observation</vt:lpstr>
      <vt:lpstr>Example: Weather HMM</vt:lpstr>
      <vt:lpstr>Online Belief Updates</vt:lpstr>
      <vt:lpstr>The Forward Algorithm</vt:lpstr>
      <vt:lpstr>PowerPoint 演示文稿</vt:lpstr>
      <vt:lpstr>Pacman – Sonar</vt:lpstr>
      <vt:lpstr>Video of Demo Pacman – Sonar (with beliefs)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Video of Demo – Moderate Number of Particles</vt:lpstr>
      <vt:lpstr>Video of Demo – One Particle</vt:lpstr>
      <vt:lpstr>Video of Demo – Huge Number of Particles</vt:lpstr>
      <vt:lpstr>PowerPoint 演示文稿</vt:lpstr>
      <vt:lpstr>Robot Localization</vt:lpstr>
      <vt:lpstr>Particle Filter Localization (Sonar)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李钦策</cp:lastModifiedBy>
  <cp:revision>4184</cp:revision>
  <cp:lastPrinted>2015-03-31T15:48:56Z</cp:lastPrinted>
  <dcterms:created xsi:type="dcterms:W3CDTF">2004-08-27T04:16:05Z</dcterms:created>
  <dcterms:modified xsi:type="dcterms:W3CDTF">2020-10-22T01:36:04Z</dcterms:modified>
</cp:coreProperties>
</file>